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2" r:id="rId39"/>
    <p:sldId id="303" r:id="rId40"/>
    <p:sldId id="304" r:id="rId41"/>
  </p:sldIdLst>
  <p:sldSz cx="11522075" cy="6483350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2">
          <p15:clr>
            <a:srgbClr val="A4A3A4"/>
          </p15:clr>
        </p15:guide>
        <p15:guide id="2" pos="362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5E2B"/>
    <a:srgbClr val="FF3B00"/>
    <a:srgbClr val="F819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118" d="100"/>
          <a:sy n="118" d="100"/>
        </p:scale>
        <p:origin x="608" y="200"/>
      </p:cViewPr>
      <p:guideLst>
        <p:guide orient="horz" pos="2042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014041"/>
            <a:ext cx="9793764" cy="1389718"/>
          </a:xfrm>
        </p:spPr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3673898"/>
            <a:ext cx="8065453" cy="1656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x-none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9290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660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25896" y="246127"/>
            <a:ext cx="3266589" cy="5228702"/>
          </a:xfrm>
        </p:spPr>
        <p:txBody>
          <a:bodyPr vert="eaVert"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726131" y="246127"/>
            <a:ext cx="9607730" cy="5228702"/>
          </a:xfrm>
        </p:spPr>
        <p:txBody>
          <a:bodyPr vert="eaVert"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268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174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166153"/>
            <a:ext cx="9793764" cy="128766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2747921"/>
            <a:ext cx="9793764" cy="141823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1228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26132" y="1430240"/>
            <a:ext cx="6437159" cy="404458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5326" y="1430240"/>
            <a:ext cx="6437159" cy="404458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020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59635"/>
            <a:ext cx="10369868" cy="108055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1250"/>
            <a:ext cx="5090917" cy="6048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056062"/>
            <a:ext cx="5090917" cy="37354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5" y="1451250"/>
            <a:ext cx="5092917" cy="6048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5" y="2056062"/>
            <a:ext cx="5092917" cy="37354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728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380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846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258133"/>
            <a:ext cx="3790683" cy="10985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58134"/>
            <a:ext cx="6441160" cy="55333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356701"/>
            <a:ext cx="3790683" cy="443479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7642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4538345"/>
            <a:ext cx="6913245" cy="53577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579299"/>
            <a:ext cx="6913245" cy="389001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074122"/>
            <a:ext cx="6913245" cy="76089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x-none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175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259635"/>
            <a:ext cx="10369868" cy="1080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x-none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512782"/>
            <a:ext cx="10369868" cy="4278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x-none"/>
              <a:t>单击此处编辑母版文本样式</a:t>
            </a:r>
          </a:p>
          <a:p>
            <a:pPr lvl="1"/>
            <a:r>
              <a:rPr kumimoji="1" lang="zh-CN" altLang="x-none"/>
              <a:t>二级</a:t>
            </a:r>
          </a:p>
          <a:p>
            <a:pPr lvl="2"/>
            <a:r>
              <a:rPr kumimoji="1" lang="zh-CN" altLang="x-none"/>
              <a:t>三级</a:t>
            </a:r>
          </a:p>
          <a:p>
            <a:pPr lvl="3"/>
            <a:r>
              <a:rPr kumimoji="1" lang="zh-CN" altLang="x-none"/>
              <a:t>四级</a:t>
            </a:r>
          </a:p>
          <a:p>
            <a:pPr lvl="4"/>
            <a:r>
              <a:rPr kumimoji="1" lang="zh-CN" altLang="x-none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6009106"/>
            <a:ext cx="2688484" cy="3451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8B88-4F17-B24F-92D7-1383690596B3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09" y="6009106"/>
            <a:ext cx="3648657" cy="3451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6009106"/>
            <a:ext cx="2688484" cy="3451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E92C5C-BE6B-A945-9164-289E3E79D9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2732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mp.weixin.qq.com/s/itNtDuQS4KF_sLnfiwdyNg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1522075" cy="64841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90248" y="1962218"/>
            <a:ext cx="8341579" cy="1576849"/>
          </a:xfrm>
        </p:spPr>
        <p:txBody>
          <a:bodyPr>
            <a:normAutofit/>
          </a:bodyPr>
          <a:lstStyle/>
          <a:p>
            <a:pPr>
              <a:lnSpc>
                <a:spcPts val="5500"/>
              </a:lnSpc>
            </a:pPr>
            <a:r>
              <a:rPr kumimoji="1" lang="zh-CN" altLang="en-US" dirty="0">
                <a:ea typeface="微软雅黑 Bold"/>
              </a:rPr>
              <a:t>语言表征学习从古至今</a:t>
            </a:r>
          </a:p>
        </p:txBody>
      </p:sp>
      <p:pic>
        <p:nvPicPr>
          <p:cNvPr id="3" name="图片 2" descr="中文标识-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30" y="174140"/>
            <a:ext cx="3168778" cy="765661"/>
          </a:xfrm>
          <a:prstGeom prst="rect">
            <a:avLst/>
          </a:prstGeom>
        </p:spPr>
      </p:pic>
      <p:pic>
        <p:nvPicPr>
          <p:cNvPr id="5" name="图片 4" descr="平安城科logo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069" y="224851"/>
            <a:ext cx="1854199" cy="9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36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700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6875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7371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3485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5369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342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3255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3806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57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445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en-US" altLang="zh-CN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kumimoji="1" lang="zh-CN" altLang="en-US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什么是语言表征学习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D032ED9-7744-BE41-A656-41D3CE178E8B}"/>
              </a:ext>
            </a:extLst>
          </p:cNvPr>
          <p:cNvSpPr/>
          <p:nvPr/>
        </p:nvSpPr>
        <p:spPr>
          <a:xfrm>
            <a:off x="1755936" y="5746244"/>
            <a:ext cx="911018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zh-CN" altLang="en-US" sz="2400" dirty="0">
                <a:ln w="0"/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就是说我们在做预测任务的同时，顺便把表征学习给做掉了。。。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8D58A26E-D3B0-B54D-81ED-27052E10F31D}"/>
              </a:ext>
            </a:extLst>
          </p:cNvPr>
          <p:cNvSpPr>
            <a:spLocks noGrp="1"/>
          </p:cNvSpPr>
          <p:nvPr/>
        </p:nvSpPr>
        <p:spPr>
          <a:xfrm>
            <a:off x="4584250" y="304834"/>
            <a:ext cx="6281873" cy="57093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深度学习的基本单元是</a:t>
            </a:r>
            <a:r>
              <a:rPr lang="zh-CN" altLang="en-US" b="1" dirty="0"/>
              <a:t>向量</a:t>
            </a:r>
            <a:r>
              <a:rPr lang="zh-CN" altLang="en-US" dirty="0"/>
              <a:t>。我们将建模对象对应到各自的向量 </a:t>
            </a:r>
            <a:r>
              <a:rPr lang="en" altLang="zh-CN" dirty="0"/>
              <a:t>x (x{1}, x{2}, ..., x{n})</a:t>
            </a:r>
            <a:r>
              <a:rPr lang="zh-CN" altLang="en" dirty="0"/>
              <a:t>，</a:t>
            </a:r>
            <a:r>
              <a:rPr lang="zh-CN" altLang="en-US" dirty="0"/>
              <a:t>然后通过</a:t>
            </a:r>
            <a:r>
              <a:rPr lang="zh-CN" altLang="en-US" b="1" dirty="0"/>
              <a:t>变换 </a:t>
            </a:r>
            <a:r>
              <a:rPr lang="en-US" altLang="zh-CN" b="1" dirty="0"/>
              <a:t>(</a:t>
            </a:r>
            <a:r>
              <a:rPr lang="en" altLang="zh-CN" b="1" dirty="0"/>
              <a:t>Transformation) </a:t>
            </a:r>
            <a:r>
              <a:rPr lang="zh-CN" altLang="en-US" dirty="0"/>
              <a:t>、</a:t>
            </a:r>
            <a:r>
              <a:rPr lang="zh-CN" altLang="en-US" b="1" dirty="0"/>
              <a:t>整合 </a:t>
            </a:r>
            <a:r>
              <a:rPr lang="en-US" altLang="zh-CN" b="1" dirty="0"/>
              <a:t>(</a:t>
            </a:r>
            <a:r>
              <a:rPr lang="en" altLang="zh-CN" b="1" dirty="0"/>
              <a:t>Aggregation)</a:t>
            </a:r>
            <a:r>
              <a:rPr lang="zh-CN" altLang="en-US" dirty="0"/>
              <a:t>得到新的向量 </a:t>
            </a:r>
            <a:r>
              <a:rPr lang="en" altLang="zh-CN" dirty="0"/>
              <a:t>h</a:t>
            </a:r>
            <a:r>
              <a:rPr lang="zh-CN" altLang="en" dirty="0"/>
              <a:t>，</a:t>
            </a:r>
            <a:r>
              <a:rPr lang="zh-CN" altLang="en-US" dirty="0"/>
              <a:t>再基于向量 </a:t>
            </a:r>
            <a:r>
              <a:rPr lang="en" altLang="zh-CN" dirty="0"/>
              <a:t>h </a:t>
            </a:r>
            <a:r>
              <a:rPr lang="zh-CN" altLang="en-US" dirty="0"/>
              <a:t>得到输出的判断 </a:t>
            </a:r>
            <a:r>
              <a:rPr lang="en" altLang="zh-CN" dirty="0"/>
              <a:t>y</a:t>
            </a:r>
            <a:r>
              <a:rPr lang="zh-CN" altLang="en" dirty="0"/>
              <a:t>。</a:t>
            </a:r>
            <a:r>
              <a:rPr lang="zh-CN" altLang="en-US" dirty="0"/>
              <a:t> </a:t>
            </a:r>
            <a:r>
              <a:rPr lang="en" altLang="zh-CN" dirty="0"/>
              <a:t>h </a:t>
            </a:r>
            <a:r>
              <a:rPr lang="zh-CN" altLang="en-US" dirty="0"/>
              <a:t>就是我们说的</a:t>
            </a:r>
            <a:r>
              <a:rPr lang="zh-CN" altLang="en-US" b="1" dirty="0"/>
              <a:t>表征 </a:t>
            </a:r>
            <a:r>
              <a:rPr lang="en-US" altLang="zh-CN" b="1" dirty="0"/>
              <a:t>(</a:t>
            </a:r>
            <a:r>
              <a:rPr lang="en" altLang="zh-CN" b="1" dirty="0"/>
              <a:t>Representation)</a:t>
            </a:r>
            <a:r>
              <a:rPr lang="zh-CN" altLang="en" dirty="0"/>
              <a:t>，</a:t>
            </a:r>
            <a:r>
              <a:rPr lang="zh-CN" altLang="en-US" dirty="0"/>
              <a:t>它是一个向量，描述了我们的建模对象。</a:t>
            </a:r>
            <a:endParaRPr lang="en-US" altLang="zh-CN" dirty="0"/>
          </a:p>
          <a:p>
            <a:r>
              <a:rPr lang="zh-CN" altLang="en-US" b="1" dirty="0">
                <a:hlinkClick r:id="rId2"/>
              </a:rPr>
              <a:t>语言表征学习</a:t>
            </a:r>
            <a:r>
              <a:rPr lang="zh-CN" altLang="en-US" dirty="0"/>
              <a:t>就是解决</a:t>
            </a:r>
            <a:r>
              <a:rPr lang="zh-CN" altLang="en-US" b="1" dirty="0"/>
              <a:t>怎么样将一个词、一句话、一篇文章通过变换 </a:t>
            </a:r>
            <a:r>
              <a:rPr lang="en-US" altLang="zh-CN" b="1" dirty="0"/>
              <a:t>(</a:t>
            </a:r>
            <a:r>
              <a:rPr lang="en" altLang="zh-CN" b="1" dirty="0"/>
              <a:t>Transformation) </a:t>
            </a:r>
            <a:r>
              <a:rPr lang="zh-CN" altLang="en-US" b="1" dirty="0"/>
              <a:t>和整合 </a:t>
            </a:r>
            <a:r>
              <a:rPr lang="en-US" altLang="zh-CN" b="1" dirty="0"/>
              <a:t>(</a:t>
            </a:r>
            <a:r>
              <a:rPr lang="en" altLang="zh-CN" b="1" dirty="0"/>
              <a:t>Aggregation) </a:t>
            </a:r>
            <a:r>
              <a:rPr lang="zh-CN" altLang="en-US" b="1" dirty="0"/>
              <a:t>转化成对应的向量 </a:t>
            </a:r>
            <a:r>
              <a:rPr lang="en" altLang="zh-CN" b="1" dirty="0"/>
              <a:t>h </a:t>
            </a:r>
            <a:r>
              <a:rPr lang="zh-CN" altLang="en-US" b="1" dirty="0"/>
              <a:t>的问题。</a:t>
            </a:r>
            <a:endParaRPr lang="en-US" altLang="zh-CN" b="1" dirty="0"/>
          </a:p>
          <a:p>
            <a:r>
              <a:rPr lang="zh-CN" altLang="en-US" dirty="0"/>
              <a:t>深度学习解决这个问题的办法是</a:t>
            </a:r>
            <a:r>
              <a:rPr lang="zh-CN" altLang="en-US" b="1" dirty="0">
                <a:solidFill>
                  <a:srgbClr val="FC7714"/>
                </a:solidFill>
              </a:rPr>
              <a:t>人工设计一个带有可调参数的模型，通过指定一系列的 </a:t>
            </a:r>
            <a:r>
              <a:rPr lang="en-US" altLang="zh-CN" b="1" dirty="0">
                <a:solidFill>
                  <a:srgbClr val="FC7714"/>
                </a:solidFill>
              </a:rPr>
              <a:t>(</a:t>
            </a:r>
            <a:r>
              <a:rPr lang="zh-CN" altLang="en-US" b="1" dirty="0">
                <a:solidFill>
                  <a:srgbClr val="FC7714"/>
                </a:solidFill>
              </a:rPr>
              <a:t>输入→输出</a:t>
            </a:r>
            <a:r>
              <a:rPr lang="en-US" altLang="zh-CN" b="1" dirty="0">
                <a:solidFill>
                  <a:srgbClr val="FC7714"/>
                </a:solidFill>
              </a:rPr>
              <a:t>) </a:t>
            </a:r>
            <a:r>
              <a:rPr lang="zh-CN" altLang="en-US" b="1" dirty="0">
                <a:solidFill>
                  <a:srgbClr val="FC7714"/>
                </a:solidFill>
              </a:rPr>
              <a:t>对 </a:t>
            </a:r>
            <a:r>
              <a:rPr lang="en-US" altLang="zh-CN" b="1" dirty="0">
                <a:solidFill>
                  <a:srgbClr val="FC7714"/>
                </a:solidFill>
              </a:rPr>
              <a:t>(</a:t>
            </a:r>
            <a:r>
              <a:rPr lang="en" altLang="zh-CN" b="1" dirty="0">
                <a:solidFill>
                  <a:srgbClr val="FC7714"/>
                </a:solidFill>
              </a:rPr>
              <a:t>x → y)</a:t>
            </a:r>
            <a:r>
              <a:rPr lang="zh-CN" altLang="en" b="1" dirty="0">
                <a:solidFill>
                  <a:srgbClr val="FC7714"/>
                </a:solidFill>
              </a:rPr>
              <a:t>，</a:t>
            </a:r>
            <a:r>
              <a:rPr lang="zh-CN" altLang="en-US" b="1" dirty="0">
                <a:solidFill>
                  <a:srgbClr val="FC7714"/>
                </a:solidFill>
              </a:rPr>
              <a:t>让模型学习得到最优的参数</a:t>
            </a:r>
            <a:r>
              <a:rPr lang="zh-CN" altLang="en-US" dirty="0">
                <a:solidFill>
                  <a:srgbClr val="FC7714"/>
                </a:solidFill>
              </a:rPr>
              <a:t>。</a:t>
            </a:r>
            <a:r>
              <a:rPr lang="zh-CN" altLang="en-US" dirty="0"/>
              <a:t>当参数确定之后，</a:t>
            </a:r>
            <a:r>
              <a:rPr lang="zh-CN" altLang="en-US" b="1" dirty="0"/>
              <a:t>模型除了可以完成从 </a:t>
            </a:r>
            <a:r>
              <a:rPr lang="en" altLang="zh-CN" b="1" dirty="0"/>
              <a:t>x </a:t>
            </a:r>
            <a:r>
              <a:rPr lang="zh-CN" altLang="en-US" b="1" dirty="0"/>
              <a:t>预测 </a:t>
            </a:r>
            <a:r>
              <a:rPr lang="en" altLang="zh-CN" b="1" dirty="0"/>
              <a:t>y </a:t>
            </a:r>
            <a:r>
              <a:rPr lang="zh-CN" altLang="en-US" b="1" dirty="0"/>
              <a:t>的任务之外，其中间把 </a:t>
            </a:r>
            <a:r>
              <a:rPr lang="en" altLang="zh-CN" b="1" dirty="0"/>
              <a:t>x </a:t>
            </a:r>
            <a:r>
              <a:rPr lang="zh-CN" altLang="en-US" b="1" dirty="0"/>
              <a:t>变换成 </a:t>
            </a:r>
            <a:r>
              <a:rPr lang="en" altLang="zh-CN" b="1" dirty="0"/>
              <a:t>h </a:t>
            </a:r>
            <a:r>
              <a:rPr lang="zh-CN" altLang="en-US" b="1" dirty="0"/>
              <a:t>的方法也是可以用到其他任务的。这也是我们为什么要做表征学习。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374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8752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6830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8565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7112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934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1553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6567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9404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777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6789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EB1B265-B010-AA48-8B3A-D44A0453B207}"/>
              </a:ext>
            </a:extLst>
          </p:cNvPr>
          <p:cNvSpPr txBox="1">
            <a:spLocks/>
          </p:cNvSpPr>
          <p:nvPr/>
        </p:nvSpPr>
        <p:spPr>
          <a:xfrm>
            <a:off x="499534" y="127553"/>
            <a:ext cx="5266267" cy="5798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5500"/>
              </a:lnSpc>
            </a:pPr>
            <a:r>
              <a:rPr kumimoji="1" lang="en-US" altLang="zh-CN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kumimoji="1" lang="zh-CN" altLang="en-US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什么是语言表征学习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DC4C2D76-A911-AA40-9825-3AE261079C39}"/>
              </a:ext>
            </a:extLst>
          </p:cNvPr>
          <p:cNvSpPr>
            <a:spLocks noGrp="1"/>
          </p:cNvSpPr>
          <p:nvPr/>
        </p:nvSpPr>
        <p:spPr>
          <a:xfrm>
            <a:off x="2898407" y="617364"/>
            <a:ext cx="5725262" cy="5248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怎么确定 </a:t>
            </a:r>
            <a:r>
              <a:rPr lang="en-US" altLang="zh-CN" dirty="0"/>
              <a:t>(</a:t>
            </a:r>
            <a:r>
              <a:rPr lang="zh-CN" altLang="en-US" dirty="0"/>
              <a:t>输入→输出</a:t>
            </a:r>
            <a:r>
              <a:rPr lang="en-US" altLang="zh-CN" dirty="0"/>
              <a:t>) </a:t>
            </a:r>
            <a:r>
              <a:rPr lang="zh-CN" altLang="en-US" dirty="0"/>
              <a:t>对，即模型的预测任务</a:t>
            </a:r>
            <a:endParaRPr lang="en-US" altLang="zh-CN" dirty="0"/>
          </a:p>
          <a:p>
            <a:r>
              <a:rPr lang="zh-CN" altLang="en-US" dirty="0"/>
              <a:t>这个模型怎么设计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0017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87890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84611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1654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2344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00400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671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2611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6443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24576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259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F19A61-A992-B14C-8852-78BD7C8AF856}"/>
              </a:ext>
            </a:extLst>
          </p:cNvPr>
          <p:cNvSpPr txBox="1">
            <a:spLocks/>
          </p:cNvSpPr>
          <p:nvPr/>
        </p:nvSpPr>
        <p:spPr>
          <a:xfrm>
            <a:off x="499534" y="127553"/>
            <a:ext cx="5266267" cy="5798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5500"/>
              </a:lnSpc>
            </a:pPr>
            <a:r>
              <a:rPr kumimoji="1" lang="en-US" altLang="zh-CN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分布式语义假设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B6C92F8-9DB1-C442-9364-FC58A60ACEC0}"/>
              </a:ext>
            </a:extLst>
          </p:cNvPr>
          <p:cNvSpPr/>
          <p:nvPr/>
        </p:nvSpPr>
        <p:spPr>
          <a:xfrm>
            <a:off x="4666570" y="1372958"/>
            <a:ext cx="5759450" cy="373743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itchFamily="2" charset="2"/>
              <a:buChar char="§"/>
            </a:pPr>
            <a:r>
              <a:rPr lang="zh-CN" altLang="zh-CN" dirty="0">
                <a:solidFill>
                  <a:srgbClr val="000000"/>
                </a:solidFill>
                <a:latin typeface="Rockwell" panose="02060603020205020403" pitchFamily="18" charset="0"/>
              </a:rPr>
              <a:t>任何任务都可以用来做表征学习：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情感分析 </a:t>
            </a:r>
            <a:r>
              <a:rPr lang="en-US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(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输入句子，判断句子是正向情感还是负向情感</a:t>
            </a:r>
            <a:r>
              <a:rPr lang="en-US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)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，机器翻译 </a:t>
            </a:r>
            <a:r>
              <a:rPr lang="en-US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(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输入中文，输出英文</a:t>
            </a:r>
            <a:r>
              <a:rPr lang="en-US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)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。</a:t>
            </a:r>
            <a:r>
              <a:rPr lang="zh-CN" altLang="zh-CN" dirty="0">
                <a:solidFill>
                  <a:srgbClr val="000000"/>
                </a:solidFill>
                <a:latin typeface="Rockwell" panose="02060603020205020403" pitchFamily="18" charset="0"/>
              </a:rPr>
              <a:t>但是这些任务的缺点是</a:t>
            </a: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需要大量的人工标注，这些标注耗时耗力。</a:t>
            </a:r>
            <a:r>
              <a:rPr lang="zh-CN" altLang="zh-CN" dirty="0">
                <a:solidFill>
                  <a:srgbClr val="000000"/>
                </a:solidFill>
                <a:latin typeface="Rockwell" panose="02060603020205020403" pitchFamily="18" charset="0"/>
              </a:rPr>
              <a:t>当标注量不够时，模型很</a:t>
            </a:r>
            <a:r>
              <a:rPr lang="zh-CN" altLang="zh-CN" b="1" dirty="0">
                <a:solidFill>
                  <a:srgbClr val="FC7714"/>
                </a:solidFill>
                <a:latin typeface="Rockwell" panose="02060603020205020403" pitchFamily="18" charset="0"/>
              </a:rPr>
              <a:t>容易学出</a:t>
            </a:r>
            <a:r>
              <a:rPr lang="en-US" altLang="zh-CN" b="1" dirty="0">
                <a:solidFill>
                  <a:srgbClr val="FC7714"/>
                </a:solidFill>
                <a:latin typeface="Rockwell" panose="02060603020205020403" pitchFamily="18" charset="0"/>
              </a:rPr>
              <a:t>“</a:t>
            </a:r>
            <a:r>
              <a:rPr lang="zh-CN" altLang="zh-CN" b="1" dirty="0">
                <a:solidFill>
                  <a:srgbClr val="FC7714"/>
                </a:solidFill>
                <a:latin typeface="Rockwell" panose="02060603020205020403" pitchFamily="18" charset="0"/>
              </a:rPr>
              <a:t>三长一短选最短</a:t>
            </a:r>
            <a:r>
              <a:rPr lang="en-US" altLang="zh-CN" b="1" dirty="0">
                <a:solidFill>
                  <a:srgbClr val="FC7714"/>
                </a:solidFill>
                <a:latin typeface="Rockwell" panose="02060603020205020403" pitchFamily="18" charset="0"/>
              </a:rPr>
              <a:t>”</a:t>
            </a:r>
            <a:r>
              <a:rPr lang="zh-CN" altLang="zh-CN" b="1" dirty="0">
                <a:solidFill>
                  <a:srgbClr val="FC7714"/>
                </a:solidFill>
                <a:latin typeface="Rockwell" panose="02060603020205020403" pitchFamily="18" charset="0"/>
              </a:rPr>
              <a:t>的取巧方案</a:t>
            </a:r>
            <a:endParaRPr lang="en-US" altLang="zh-CN" b="1" dirty="0">
              <a:solidFill>
                <a:srgbClr val="FC7714"/>
              </a:solidFill>
              <a:latin typeface="Rockwell" panose="02060603020205020403" pitchFamily="18" charset="0"/>
            </a:endParaRP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itchFamily="2" charset="2"/>
              <a:buChar char="§"/>
            </a:pPr>
            <a:r>
              <a:rPr lang="zh-CN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分布式语义假设 </a:t>
            </a:r>
            <a:r>
              <a:rPr lang="en-US" altLang="zh-CN" b="1" dirty="0">
                <a:solidFill>
                  <a:srgbClr val="000000"/>
                </a:solidFill>
                <a:latin typeface="Rockwell" panose="02060603020205020403" pitchFamily="18" charset="0"/>
              </a:rPr>
              <a:t>(Distributional Hypothesis)</a:t>
            </a:r>
            <a:endParaRPr lang="en-US" altLang="zh-CN" b="1" dirty="0"/>
          </a:p>
          <a:p>
            <a:pPr marL="685800" lvl="1" indent="-2286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itchFamily="2" charset="2"/>
              <a:buChar char="§"/>
            </a:pPr>
            <a:r>
              <a:rPr lang="zh-CN" altLang="zh-CN" sz="1600" dirty="0">
                <a:solidFill>
                  <a:srgbClr val="000000"/>
                </a:solidFill>
                <a:latin typeface="Rockwell" panose="02060603020205020403" pitchFamily="18" charset="0"/>
              </a:rPr>
              <a:t>我们可以</a:t>
            </a:r>
            <a:r>
              <a:rPr lang="zh-CN" altLang="zh-CN" sz="1600" dirty="0">
                <a:solidFill>
                  <a:srgbClr val="FC7714"/>
                </a:solidFill>
                <a:latin typeface="Rockwell" panose="02060603020205020403" pitchFamily="18" charset="0"/>
              </a:rPr>
              <a:t>通过一个词出现的语境知道这个词的意思。</a:t>
            </a:r>
            <a:endParaRPr lang="en-US" altLang="zh-CN" sz="1600" dirty="0"/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itchFamily="2" charset="2"/>
              <a:buChar char="§"/>
            </a:pPr>
            <a:r>
              <a:rPr lang="zh-CN" altLang="zh-CN" dirty="0">
                <a:solidFill>
                  <a:srgbClr val="000000"/>
                </a:solidFill>
                <a:latin typeface="Rockwell" panose="02060603020205020403" pitchFamily="18" charset="0"/>
              </a:rPr>
              <a:t>我们</a:t>
            </a:r>
            <a:r>
              <a:rPr lang="zh-CN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可以将输入 </a:t>
            </a:r>
            <a:r>
              <a:rPr lang="en-US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x </a:t>
            </a:r>
            <a:r>
              <a:rPr lang="zh-CN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定为目标词的</a:t>
            </a:r>
            <a:r>
              <a:rPr lang="zh-CN" altLang="zh-CN" b="1" u="sng" dirty="0">
                <a:solidFill>
                  <a:srgbClr val="000000"/>
                </a:solidFill>
                <a:latin typeface="Rockwell" panose="02060603020205020403" pitchFamily="18" charset="0"/>
              </a:rPr>
              <a:t>语境</a:t>
            </a:r>
            <a:r>
              <a:rPr lang="zh-CN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，输出 </a:t>
            </a:r>
            <a:r>
              <a:rPr lang="en-US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y </a:t>
            </a:r>
            <a:r>
              <a:rPr lang="zh-CN" altLang="zh-CN" u="sng" dirty="0">
                <a:solidFill>
                  <a:srgbClr val="000000"/>
                </a:solidFill>
                <a:latin typeface="Rockwell" panose="02060603020205020403" pitchFamily="18" charset="0"/>
              </a:rPr>
              <a:t>定为</a:t>
            </a:r>
            <a:r>
              <a:rPr lang="zh-CN" altLang="zh-CN" b="1" u="sng" dirty="0">
                <a:solidFill>
                  <a:srgbClr val="000000"/>
                </a:solidFill>
                <a:latin typeface="Rockwell" panose="02060603020205020403" pitchFamily="18" charset="0"/>
              </a:rPr>
              <a:t>目标词</a:t>
            </a:r>
            <a:r>
              <a:rPr lang="zh-CN" altLang="zh-CN" dirty="0">
                <a:solidFill>
                  <a:srgbClr val="000000"/>
                </a:solidFill>
                <a:latin typeface="Rockwell" panose="02060603020205020403" pitchFamily="18" charset="0"/>
              </a:rPr>
              <a:t>。这个任务的优点是</a:t>
            </a:r>
            <a:r>
              <a:rPr lang="zh-CN" altLang="zh-CN" b="1" u="sng" dirty="0">
                <a:solidFill>
                  <a:srgbClr val="000000"/>
                </a:solidFill>
                <a:latin typeface="Rockwell" panose="02060603020205020403" pitchFamily="18" charset="0"/>
              </a:rPr>
              <a:t>我们并不需要人工标注的数据，只需要许多有意义的语段就可以了。</a:t>
            </a:r>
            <a:endParaRPr lang="zh-CN" altLang="zh-CN" dirty="0">
              <a:effectLst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C982EC-F19B-984D-8EC8-A78F807F376C}"/>
              </a:ext>
            </a:extLst>
          </p:cNvPr>
          <p:cNvSpPr/>
          <p:nvPr/>
        </p:nvSpPr>
        <p:spPr>
          <a:xfrm>
            <a:off x="4530084" y="5566038"/>
            <a:ext cx="603242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dirty="0">
                <a:ln w="0"/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貌似，现在很多大厂就是这么操作的。。。</a:t>
            </a:r>
          </a:p>
        </p:txBody>
      </p:sp>
    </p:spTree>
    <p:extLst>
      <p:ext uri="{BB962C8B-B14F-4D97-AF65-F5344CB8AC3E}">
        <p14:creationId xmlns:p14="http://schemas.microsoft.com/office/powerpoint/2010/main" val="39250320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4321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01F8695-A3F7-C84E-9267-12F353B38AEC}"/>
              </a:ext>
            </a:extLst>
          </p:cNvPr>
          <p:cNvSpPr txBox="1">
            <a:spLocks/>
          </p:cNvSpPr>
          <p:nvPr/>
        </p:nvSpPr>
        <p:spPr>
          <a:xfrm>
            <a:off x="499534" y="127553"/>
            <a:ext cx="5266267" cy="5798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5500"/>
              </a:lnSpc>
            </a:pPr>
            <a:r>
              <a:rPr kumimoji="1" lang="en-US" altLang="zh-CN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800" dirty="0">
                <a:solidFill>
                  <a:srgbClr val="FF6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分布式语义假设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DC4C2D76-A911-AA40-9825-3AE261079C39}"/>
              </a:ext>
            </a:extLst>
          </p:cNvPr>
          <p:cNvSpPr>
            <a:spLocks noGrp="1"/>
          </p:cNvSpPr>
          <p:nvPr/>
        </p:nvSpPr>
        <p:spPr>
          <a:xfrm>
            <a:off x="4209415" y="1237781"/>
            <a:ext cx="6281873" cy="2897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i="1" u="sng" dirty="0"/>
              <a:t>如何更精细地</a:t>
            </a:r>
            <a:r>
              <a:rPr lang="zh-CN" altLang="en-US" i="1" u="sng" dirty="0">
                <a:solidFill>
                  <a:srgbClr val="FC7714"/>
                </a:solidFill>
              </a:rPr>
              <a:t>建模</a:t>
            </a:r>
            <a:r>
              <a:rPr lang="zh-CN" altLang="en-US" b="1" i="1" u="sng" dirty="0">
                <a:solidFill>
                  <a:srgbClr val="FC7714"/>
                </a:solidFill>
              </a:rPr>
              <a:t>语境</a:t>
            </a:r>
            <a:r>
              <a:rPr lang="zh-CN" altLang="en-US" i="1" u="sng" dirty="0"/>
              <a:t>，得到其</a:t>
            </a:r>
            <a:r>
              <a:rPr lang="zh-CN" altLang="en-US" i="1" u="sng" dirty="0">
                <a:solidFill>
                  <a:srgbClr val="FC7714"/>
                </a:solidFill>
              </a:rPr>
              <a:t>对应的表征向量 </a:t>
            </a:r>
            <a:r>
              <a:rPr lang="en" altLang="zh-CN" i="1" u="sng" dirty="0">
                <a:solidFill>
                  <a:srgbClr val="FC7714"/>
                </a:solidFill>
              </a:rPr>
              <a:t>h</a:t>
            </a:r>
            <a:r>
              <a:rPr lang="zh-CN" altLang="en-US" i="1" u="sng" dirty="0">
                <a:solidFill>
                  <a:srgbClr val="FC7714"/>
                </a:solidFill>
              </a:rPr>
              <a:t>？</a:t>
            </a:r>
            <a:r>
              <a:rPr lang="zh-CN" altLang="en-US" i="1" u="sng" dirty="0"/>
              <a:t>对这个问题的解答贯穿了语言表征学习的发展历程</a:t>
            </a:r>
            <a:r>
              <a:rPr lang="zh-CN" altLang="en-US" dirty="0"/>
              <a:t>。我们希望能够做到：</a:t>
            </a:r>
            <a:endParaRPr lang="en-US" altLang="zh-CN" dirty="0"/>
          </a:p>
          <a:p>
            <a:pPr lvl="1"/>
            <a:r>
              <a:rPr lang="zh-CN" altLang="en-US" b="1" dirty="0"/>
              <a:t>语境要包含所有区分目标词的信息</a:t>
            </a:r>
            <a:endParaRPr lang="en-US" altLang="zh-CN" b="1" dirty="0"/>
          </a:p>
          <a:p>
            <a:pPr lvl="1"/>
            <a:r>
              <a:rPr lang="zh-CN" altLang="en-US" b="1" dirty="0"/>
              <a:t>建模语境中词的相互依赖关系（在大部分语言中，</a:t>
            </a:r>
            <a:r>
              <a:rPr lang="zh-CN" altLang="en-US" b="1" dirty="0">
                <a:solidFill>
                  <a:srgbClr val="FC7714"/>
                </a:solidFill>
              </a:rPr>
              <a:t>词的相对位置</a:t>
            </a:r>
            <a:r>
              <a:rPr lang="zh-CN" altLang="en-US" b="1" dirty="0"/>
              <a:t>也决定了词间的依赖关系）</a:t>
            </a:r>
            <a:endParaRPr lang="en-US" altLang="zh-CN" b="1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0A0AF7-38B8-9447-9789-0F834B6A4121}"/>
              </a:ext>
            </a:extLst>
          </p:cNvPr>
          <p:cNvSpPr/>
          <p:nvPr/>
        </p:nvSpPr>
        <p:spPr>
          <a:xfrm>
            <a:off x="1761882" y="4480958"/>
            <a:ext cx="9068697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dirty="0"/>
              <a:t>["</a:t>
            </a:r>
            <a:r>
              <a:rPr lang="zh-CN" altLang="en-US" dirty="0"/>
              <a:t>我</a:t>
            </a:r>
            <a:r>
              <a:rPr lang="en-US" altLang="zh-CN" dirty="0"/>
              <a:t>1", "</a:t>
            </a:r>
            <a:r>
              <a:rPr lang="zh-CN" altLang="en-US" dirty="0"/>
              <a:t>今天</a:t>
            </a:r>
            <a:r>
              <a:rPr lang="en-US" altLang="zh-CN" dirty="0"/>
              <a:t>2", "</a:t>
            </a:r>
            <a:r>
              <a:rPr lang="zh-CN" altLang="en-US" dirty="0"/>
              <a:t>很</a:t>
            </a:r>
            <a:r>
              <a:rPr lang="en-US" altLang="zh-CN" dirty="0"/>
              <a:t>3", </a:t>
            </a:r>
            <a:r>
              <a:rPr lang="en-US" altLang="zh-CN" b="1" dirty="0">
                <a:solidFill>
                  <a:srgbClr val="FC7714"/>
                </a:solidFill>
              </a:rPr>
              <a:t>“</a:t>
            </a:r>
            <a:r>
              <a:rPr lang="zh-CN" altLang="en-US" b="1" dirty="0">
                <a:solidFill>
                  <a:srgbClr val="FC7714"/>
                </a:solidFill>
              </a:rPr>
              <a:t>开心</a:t>
            </a:r>
            <a:r>
              <a:rPr lang="en-US" altLang="zh-CN" b="1" dirty="0">
                <a:solidFill>
                  <a:srgbClr val="FC7714"/>
                </a:solidFill>
              </a:rPr>
              <a:t>4”, </a:t>
            </a:r>
            <a:r>
              <a:rPr lang="en-US" altLang="zh-CN" dirty="0"/>
              <a:t>“&lt;</a:t>
            </a:r>
            <a:r>
              <a:rPr lang="zh-CN" altLang="en-US" dirty="0"/>
              <a:t>逗号</a:t>
            </a:r>
            <a:r>
              <a:rPr lang="en-US" altLang="zh-CN" dirty="0"/>
              <a:t>&gt;5”, “</a:t>
            </a:r>
            <a:r>
              <a:rPr lang="zh-CN" altLang="en-US" dirty="0"/>
              <a:t>因为</a:t>
            </a:r>
            <a:r>
              <a:rPr lang="en-US" altLang="zh-CN" dirty="0"/>
              <a:t>6”, “</a:t>
            </a:r>
            <a:r>
              <a:rPr lang="zh-CN" altLang="en-US" dirty="0"/>
              <a:t>我</a:t>
            </a:r>
            <a:r>
              <a:rPr lang="en-US" altLang="zh-CN" dirty="0"/>
              <a:t>7”, “</a:t>
            </a:r>
            <a:r>
              <a:rPr lang="zh-CN" altLang="en-US" dirty="0"/>
              <a:t>中</a:t>
            </a:r>
            <a:r>
              <a:rPr lang="en-US" altLang="zh-CN" dirty="0"/>
              <a:t>8”, “</a:t>
            </a:r>
            <a:r>
              <a:rPr lang="zh-CN" altLang="en-US" dirty="0"/>
              <a:t>了</a:t>
            </a:r>
            <a:r>
              <a:rPr lang="en-US" altLang="zh-CN" dirty="0"/>
              <a:t>9”, “</a:t>
            </a:r>
            <a:r>
              <a:rPr lang="zh-CN" altLang="en-US" dirty="0"/>
              <a:t>彩票</a:t>
            </a:r>
            <a:r>
              <a:rPr lang="en-US" altLang="zh-CN" dirty="0"/>
              <a:t>10”]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45AC227-5BF0-AE4F-8512-0ECD199EF375}"/>
              </a:ext>
            </a:extLst>
          </p:cNvPr>
          <p:cNvSpPr/>
          <p:nvPr/>
        </p:nvSpPr>
        <p:spPr>
          <a:xfrm>
            <a:off x="2257823" y="5067580"/>
            <a:ext cx="8658817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理想的语境建模应基于</a:t>
            </a:r>
            <a:r>
              <a:rPr lang="en-US" altLang="zh-CN" dirty="0">
                <a:solidFill>
                  <a:srgbClr val="FC7714"/>
                </a:solidFill>
              </a:rPr>
              <a:t>["</a:t>
            </a:r>
            <a:r>
              <a:rPr lang="zh-CN" altLang="en-US" dirty="0">
                <a:solidFill>
                  <a:srgbClr val="FC7714"/>
                </a:solidFill>
              </a:rPr>
              <a:t>我</a:t>
            </a:r>
            <a:r>
              <a:rPr lang="en-US" altLang="zh-CN" dirty="0">
                <a:solidFill>
                  <a:srgbClr val="FC7714"/>
                </a:solidFill>
              </a:rPr>
              <a:t>1", "</a:t>
            </a:r>
            <a:r>
              <a:rPr lang="zh-CN" altLang="en-US" dirty="0">
                <a:solidFill>
                  <a:srgbClr val="FC7714"/>
                </a:solidFill>
              </a:rPr>
              <a:t>今天</a:t>
            </a:r>
            <a:r>
              <a:rPr lang="en-US" altLang="zh-CN" dirty="0">
                <a:solidFill>
                  <a:srgbClr val="FC7714"/>
                </a:solidFill>
              </a:rPr>
              <a:t>2", "</a:t>
            </a:r>
            <a:r>
              <a:rPr lang="zh-CN" altLang="en-US" dirty="0">
                <a:solidFill>
                  <a:srgbClr val="FC7714"/>
                </a:solidFill>
              </a:rPr>
              <a:t>很</a:t>
            </a:r>
            <a:r>
              <a:rPr lang="en-US" altLang="zh-CN" dirty="0">
                <a:solidFill>
                  <a:srgbClr val="FC7714"/>
                </a:solidFill>
              </a:rPr>
              <a:t>3", “&lt;</a:t>
            </a:r>
            <a:r>
              <a:rPr lang="zh-CN" altLang="en-US" dirty="0">
                <a:solidFill>
                  <a:srgbClr val="FC7714"/>
                </a:solidFill>
              </a:rPr>
              <a:t>逗号</a:t>
            </a:r>
            <a:r>
              <a:rPr lang="en-US" altLang="zh-CN" dirty="0">
                <a:solidFill>
                  <a:srgbClr val="FC7714"/>
                </a:solidFill>
              </a:rPr>
              <a:t>&gt;5”, “</a:t>
            </a:r>
            <a:r>
              <a:rPr lang="zh-CN" altLang="en-US" dirty="0">
                <a:solidFill>
                  <a:srgbClr val="FC7714"/>
                </a:solidFill>
              </a:rPr>
              <a:t>因为</a:t>
            </a:r>
            <a:r>
              <a:rPr lang="en-US" altLang="zh-CN" dirty="0">
                <a:solidFill>
                  <a:srgbClr val="FC7714"/>
                </a:solidFill>
              </a:rPr>
              <a:t>6”, “</a:t>
            </a:r>
            <a:r>
              <a:rPr lang="zh-CN" altLang="en-US" dirty="0">
                <a:solidFill>
                  <a:srgbClr val="FC7714"/>
                </a:solidFill>
              </a:rPr>
              <a:t>我</a:t>
            </a:r>
            <a:r>
              <a:rPr lang="en-US" altLang="zh-CN" dirty="0">
                <a:solidFill>
                  <a:srgbClr val="FC7714"/>
                </a:solidFill>
              </a:rPr>
              <a:t>7”, “</a:t>
            </a:r>
            <a:r>
              <a:rPr lang="zh-CN" altLang="en-US" dirty="0">
                <a:solidFill>
                  <a:srgbClr val="FC7714"/>
                </a:solidFill>
              </a:rPr>
              <a:t>中</a:t>
            </a:r>
            <a:r>
              <a:rPr lang="en-US" altLang="zh-CN" dirty="0">
                <a:solidFill>
                  <a:srgbClr val="FC7714"/>
                </a:solidFill>
              </a:rPr>
              <a:t>8”, “</a:t>
            </a:r>
            <a:r>
              <a:rPr lang="zh-CN" altLang="en-US" dirty="0">
                <a:solidFill>
                  <a:srgbClr val="FC7714"/>
                </a:solidFill>
              </a:rPr>
              <a:t>了</a:t>
            </a:r>
            <a:r>
              <a:rPr lang="en-US" altLang="zh-CN" dirty="0">
                <a:solidFill>
                  <a:srgbClr val="FC7714"/>
                </a:solidFill>
              </a:rPr>
              <a:t>9”, “</a:t>
            </a:r>
            <a:r>
              <a:rPr lang="zh-CN" altLang="en-US" dirty="0">
                <a:solidFill>
                  <a:srgbClr val="FC7714"/>
                </a:solidFill>
              </a:rPr>
              <a:t>彩票</a:t>
            </a:r>
            <a:r>
              <a:rPr lang="en-US" altLang="zh-CN" dirty="0">
                <a:solidFill>
                  <a:srgbClr val="FC7714"/>
                </a:solidFill>
              </a:rPr>
              <a:t>10”] </a:t>
            </a:r>
            <a:r>
              <a:rPr lang="zh-CN" altLang="en-US" dirty="0">
                <a:solidFill>
                  <a:srgbClr val="FC7714"/>
                </a:solidFill>
              </a:rPr>
              <a:t>以及位置 </a:t>
            </a:r>
            <a:r>
              <a:rPr lang="en-US" altLang="zh-CN" dirty="0">
                <a:solidFill>
                  <a:srgbClr val="FC7714"/>
                </a:solidFill>
              </a:rPr>
              <a:t>"4"</a:t>
            </a:r>
            <a:endParaRPr lang="zh-CN" altLang="en-US" dirty="0">
              <a:solidFill>
                <a:srgbClr val="FC7714"/>
              </a:solidFill>
            </a:endParaRPr>
          </a:p>
        </p:txBody>
      </p:sp>
      <p:sp>
        <p:nvSpPr>
          <p:cNvPr id="12" name="右弧形箭头 11">
            <a:extLst>
              <a:ext uri="{FF2B5EF4-FFF2-40B4-BE49-F238E27FC236}">
                <a16:creationId xmlns:a16="http://schemas.microsoft.com/office/drawing/2014/main" id="{4D05E110-C37A-C24F-87F0-BD28BBA43FC5}"/>
              </a:ext>
            </a:extLst>
          </p:cNvPr>
          <p:cNvSpPr/>
          <p:nvPr/>
        </p:nvSpPr>
        <p:spPr>
          <a:xfrm>
            <a:off x="1062635" y="4555496"/>
            <a:ext cx="1094784" cy="10162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186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en-US" altLang="zh-CN" sz="2800" dirty="0">
                <a:solidFill>
                  <a:srgbClr val="FF6600"/>
                </a:solidFill>
              </a:rPr>
              <a:t>3.</a:t>
            </a:r>
            <a:r>
              <a:rPr kumimoji="1" lang="zh-CN" altLang="en-US" sz="2800" dirty="0">
                <a:solidFill>
                  <a:srgbClr val="FF6600"/>
                </a:solidFill>
              </a:rPr>
              <a:t>预训练词向量</a:t>
            </a:r>
            <a:r>
              <a:rPr kumimoji="1" lang="en-US" altLang="zh-CN" sz="2800" dirty="0">
                <a:solidFill>
                  <a:srgbClr val="FF6600"/>
                </a:solidFill>
              </a:rPr>
              <a:t>(</a:t>
            </a:r>
            <a:r>
              <a:rPr kumimoji="1" lang="en" altLang="zh-CN" sz="2800" dirty="0">
                <a:solidFill>
                  <a:srgbClr val="FF6600"/>
                </a:solidFill>
              </a:rPr>
              <a:t>Word Embedding)</a:t>
            </a:r>
            <a:endParaRPr kumimoji="1" lang="zh-CN" altLang="en-US" sz="2800" dirty="0">
              <a:solidFill>
                <a:srgbClr val="FF66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内容占位符 3">
            <a:extLst>
              <a:ext uri="{FF2B5EF4-FFF2-40B4-BE49-F238E27FC236}">
                <a16:creationId xmlns:a16="http://schemas.microsoft.com/office/drawing/2014/main" id="{1F2088CD-68DF-414B-8850-9841CDA44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34" y="834936"/>
            <a:ext cx="3528180" cy="32459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E3C785B-4D7F-C04A-BA3A-D510E2099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248" y="834936"/>
            <a:ext cx="6218322" cy="295329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FA0D03FF-1D4D-6544-BC03-8F430C6FA572}"/>
              </a:ext>
            </a:extLst>
          </p:cNvPr>
          <p:cNvSpPr/>
          <p:nvPr/>
        </p:nvSpPr>
        <p:spPr>
          <a:xfrm>
            <a:off x="1998412" y="4228093"/>
            <a:ext cx="7525250" cy="12003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rgbClr val="1A1A1A"/>
                </a:solidFill>
                <a:latin typeface="-apple-system"/>
              </a:rPr>
              <a:t>预训练词向量</a:t>
            </a:r>
            <a:r>
              <a:rPr lang="en-US" altLang="zh-CN" b="1" dirty="0">
                <a:solidFill>
                  <a:srgbClr val="1A1A1A"/>
                </a:solidFill>
                <a:latin typeface="-apple-system"/>
              </a:rPr>
              <a:t>(</a:t>
            </a:r>
            <a:r>
              <a:rPr lang="en" altLang="zh-CN" b="1" dirty="0">
                <a:solidFill>
                  <a:srgbClr val="1A1A1A"/>
                </a:solidFill>
                <a:latin typeface="-apple-system"/>
              </a:rPr>
              <a:t>Word Embedding)</a:t>
            </a:r>
            <a:r>
              <a:rPr lang="zh-CN" altLang="en-US" b="1" dirty="0">
                <a:solidFill>
                  <a:srgbClr val="1A1A1A"/>
                </a:solidFill>
                <a:latin typeface="-apple-system"/>
              </a:rPr>
              <a:t>的方法如 </a:t>
            </a:r>
            <a:r>
              <a:rPr lang="en-US" altLang="zh-CN" b="1" dirty="0">
                <a:solidFill>
                  <a:srgbClr val="1A1A1A"/>
                </a:solidFill>
                <a:latin typeface="-apple-system"/>
              </a:rPr>
              <a:t>Word2Vec</a:t>
            </a:r>
            <a:r>
              <a:rPr lang="en" altLang="zh-CN" b="1" dirty="0">
                <a:solidFill>
                  <a:srgbClr val="1A1A1A"/>
                </a:solidFill>
                <a:latin typeface="-apple-system"/>
              </a:rPr>
              <a:t>, Glove </a:t>
            </a:r>
            <a:r>
              <a:rPr lang="zh-CN" altLang="en-US" b="1" dirty="0">
                <a:solidFill>
                  <a:srgbClr val="1A1A1A"/>
                </a:solidFill>
                <a:latin typeface="-apple-system"/>
              </a:rPr>
              <a:t>等是语言表征学习的主要手段。由于缺乏有效建模词的相互依赖的手段，我们使用</a:t>
            </a:r>
            <a:r>
              <a:rPr lang="zh-CN" altLang="en-US" b="1" dirty="0">
                <a:solidFill>
                  <a:srgbClr val="FC7714"/>
                </a:solidFill>
                <a:latin typeface="-apple-system"/>
              </a:rPr>
              <a:t>目标词前后的窗口内的词作为目标词的语境词</a:t>
            </a:r>
            <a:r>
              <a:rPr lang="en-US" altLang="zh-CN" b="1" dirty="0">
                <a:solidFill>
                  <a:srgbClr val="FC7714"/>
                </a:solidFill>
                <a:latin typeface="-apple-system"/>
              </a:rPr>
              <a:t>(</a:t>
            </a:r>
            <a:r>
              <a:rPr lang="en" altLang="zh-CN" b="1" dirty="0">
                <a:solidFill>
                  <a:srgbClr val="FC7714"/>
                </a:solidFill>
                <a:latin typeface="-apple-system"/>
              </a:rPr>
              <a:t>Context Word)</a:t>
            </a:r>
            <a:r>
              <a:rPr lang="zh-CN" altLang="en" dirty="0">
                <a:solidFill>
                  <a:srgbClr val="1A1A1A"/>
                </a:solidFill>
                <a:latin typeface="-apple-system"/>
              </a:rPr>
              <a:t>，</a:t>
            </a:r>
            <a:r>
              <a:rPr lang="zh-CN" altLang="en-US" dirty="0">
                <a:solidFill>
                  <a:srgbClr val="1A1A1A"/>
                </a:solidFill>
                <a:latin typeface="-apple-system"/>
              </a:rPr>
              <a:t>每个词都有一个唯一独立的向量作为其表征。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DCA0EC1-A5EB-EB47-9480-A245FE0AFA35}"/>
              </a:ext>
            </a:extLst>
          </p:cNvPr>
          <p:cNvSpPr/>
          <p:nvPr/>
        </p:nvSpPr>
        <p:spPr>
          <a:xfrm>
            <a:off x="1998412" y="5725053"/>
            <a:ext cx="715965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zh-CN" altLang="en-US" sz="2400" dirty="0">
                <a:ln w="0"/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但是，对于“一词多义”问题似乎很难解决。。。</a:t>
            </a:r>
          </a:p>
        </p:txBody>
      </p:sp>
    </p:spTree>
    <p:extLst>
      <p:ext uri="{BB962C8B-B14F-4D97-AF65-F5344CB8AC3E}">
        <p14:creationId xmlns:p14="http://schemas.microsoft.com/office/powerpoint/2010/main" val="233760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78E69A-989E-444C-83F9-137313BC3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543" y="1062306"/>
            <a:ext cx="8887632" cy="5421044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3A4429A3-7A35-744B-B583-0A5203FF99C0}"/>
              </a:ext>
            </a:extLst>
          </p:cNvPr>
          <p:cNvSpPr txBox="1">
            <a:spLocks/>
          </p:cNvSpPr>
          <p:nvPr/>
        </p:nvSpPr>
        <p:spPr>
          <a:xfrm>
            <a:off x="499534" y="127553"/>
            <a:ext cx="5266267" cy="5798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5500"/>
              </a:lnSpc>
            </a:pPr>
            <a:r>
              <a:rPr kumimoji="1" lang="en-US" altLang="zh-CN" sz="2800">
                <a:solidFill>
                  <a:srgbClr val="FF6600"/>
                </a:solidFill>
              </a:rPr>
              <a:t>3.</a:t>
            </a:r>
            <a:r>
              <a:rPr kumimoji="1" lang="zh-CN" altLang="en-US" sz="2800">
                <a:solidFill>
                  <a:srgbClr val="FF6600"/>
                </a:solidFill>
              </a:rPr>
              <a:t>预训练词向量</a:t>
            </a:r>
            <a:r>
              <a:rPr kumimoji="1" lang="en-US" altLang="zh-CN" sz="2800">
                <a:solidFill>
                  <a:srgbClr val="FF6600"/>
                </a:solidFill>
              </a:rPr>
              <a:t>(</a:t>
            </a:r>
            <a:r>
              <a:rPr kumimoji="1" lang="en" altLang="zh-CN" sz="2800">
                <a:solidFill>
                  <a:srgbClr val="FF6600"/>
                </a:solidFill>
              </a:rPr>
              <a:t>Word Embedding)</a:t>
            </a:r>
            <a:endParaRPr kumimoji="1" lang="zh-CN" altLang="en-US" sz="28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849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7132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1522075" cy="64833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9534" y="127553"/>
            <a:ext cx="5266267" cy="579830"/>
          </a:xfrm>
        </p:spPr>
        <p:txBody>
          <a:bodyPr>
            <a:noAutofit/>
          </a:bodyPr>
          <a:lstStyle/>
          <a:p>
            <a:pPr algn="l">
              <a:lnSpc>
                <a:spcPts val="5500"/>
              </a:lnSpc>
            </a:pPr>
            <a:r>
              <a:rPr kumimoji="1" lang="zh-CN" altLang="en-US" sz="2800" dirty="0">
                <a:solidFill>
                  <a:srgbClr val="FF6600"/>
                </a:solidFill>
                <a:ea typeface="微软雅黑 Bold"/>
              </a:rPr>
              <a:t>标题示意文字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72533"/>
            <a:ext cx="364067" cy="34304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9351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622</Words>
  <Application>Microsoft Macintosh PowerPoint</Application>
  <PresentationFormat>自定义</PresentationFormat>
  <Paragraphs>58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7" baseType="lpstr">
      <vt:lpstr>-apple-system</vt:lpstr>
      <vt:lpstr>Microsoft YaHei</vt:lpstr>
      <vt:lpstr>Arial</vt:lpstr>
      <vt:lpstr>Calibri</vt:lpstr>
      <vt:lpstr>Rockwell</vt:lpstr>
      <vt:lpstr>Wingdings</vt:lpstr>
      <vt:lpstr>Office 主题</vt:lpstr>
      <vt:lpstr>语言表征学习从古至今</vt:lpstr>
      <vt:lpstr>1. 什么是语言表征学习</vt:lpstr>
      <vt:lpstr>PowerPoint 演示文稿</vt:lpstr>
      <vt:lpstr>PowerPoint 演示文稿</vt:lpstr>
      <vt:lpstr>PowerPoint 演示文稿</vt:lpstr>
      <vt:lpstr>3.预训练词向量(Word Embedding)</vt:lpstr>
      <vt:lpstr>PowerPoint 演示文稿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  <vt:lpstr>标题示意文字</vt:lpstr>
    </vt:vector>
  </TitlesOfParts>
  <Company>pingan.com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平安城科无锡租房发布会方案</dc:title>
  <dc:creator>apple apple</dc:creator>
  <cp:lastModifiedBy>7125 messi</cp:lastModifiedBy>
  <cp:revision>42</cp:revision>
  <dcterms:created xsi:type="dcterms:W3CDTF">2018-11-06T08:59:10Z</dcterms:created>
  <dcterms:modified xsi:type="dcterms:W3CDTF">2019-08-13T14:57:35Z</dcterms:modified>
</cp:coreProperties>
</file>

<file path=docProps/thumbnail.jpeg>
</file>